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3"/>
  </p:notesMasterIdLst>
  <p:handoutMasterIdLst>
    <p:handoutMasterId r:id="rId34"/>
  </p:handoutMasterIdLst>
  <p:sldIdLst>
    <p:sldId id="256" r:id="rId2"/>
    <p:sldId id="299" r:id="rId3"/>
    <p:sldId id="258" r:id="rId4"/>
    <p:sldId id="301" r:id="rId5"/>
    <p:sldId id="308" r:id="rId6"/>
    <p:sldId id="284" r:id="rId7"/>
    <p:sldId id="302" r:id="rId8"/>
    <p:sldId id="267" r:id="rId9"/>
    <p:sldId id="285" r:id="rId10"/>
    <p:sldId id="286" r:id="rId11"/>
    <p:sldId id="303" r:id="rId12"/>
    <p:sldId id="304" r:id="rId13"/>
    <p:sldId id="305" r:id="rId14"/>
    <p:sldId id="306" r:id="rId15"/>
    <p:sldId id="307" r:id="rId16"/>
    <p:sldId id="290" r:id="rId17"/>
    <p:sldId id="309" r:id="rId18"/>
    <p:sldId id="291" r:id="rId19"/>
    <p:sldId id="293" r:id="rId20"/>
    <p:sldId id="294" r:id="rId21"/>
    <p:sldId id="295" r:id="rId22"/>
    <p:sldId id="296" r:id="rId23"/>
    <p:sldId id="297" r:id="rId24"/>
    <p:sldId id="298" r:id="rId25"/>
    <p:sldId id="277" r:id="rId26"/>
    <p:sldId id="278" r:id="rId27"/>
    <p:sldId id="279" r:id="rId28"/>
    <p:sldId id="280" r:id="rId29"/>
    <p:sldId id="281" r:id="rId30"/>
    <p:sldId id="282" r:id="rId31"/>
    <p:sldId id="283" r:id="rId3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88207" autoAdjust="0"/>
  </p:normalViewPr>
  <p:slideViewPr>
    <p:cSldViewPr>
      <p:cViewPr>
        <p:scale>
          <a:sx n="94" d="100"/>
          <a:sy n="94" d="100"/>
        </p:scale>
        <p:origin x="-1952"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key-value stores:</a:t>
            </a:r>
          </a:p>
          <a:p>
            <a:pPr marL="171450" indent="-171450">
              <a:buFontTx/>
              <a:buChar char="-"/>
            </a:pPr>
            <a:r>
              <a:rPr lang="en-US" baseline="0" dirty="0" err="1" smtClean="0"/>
              <a:t>Aerospike</a:t>
            </a:r>
            <a:r>
              <a:rPr lang="en-US" baseline="0" dirty="0" smtClean="0"/>
              <a:t>:</a:t>
            </a:r>
          </a:p>
          <a:p>
            <a:pPr marL="0" indent="0">
              <a:buFontTx/>
              <a:buNone/>
            </a:pPr>
            <a:r>
              <a:rPr lang="en-US" baseline="0" dirty="0" smtClean="0"/>
              <a:t>In-memory </a:t>
            </a:r>
            <a:r>
              <a:rPr lang="en-US" baseline="0" dirty="0" err="1" smtClean="0"/>
              <a:t>NoSQL</a:t>
            </a:r>
            <a:r>
              <a:rPr lang="en-US" baseline="0" dirty="0" smtClean="0"/>
              <a:t> key-value store. Optimized for flash storage. Can achieve high throughput</a:t>
            </a:r>
          </a:p>
          <a:p>
            <a:pPr marL="171450" indent="-171450">
              <a:buFontTx/>
              <a:buChar char="-"/>
            </a:pPr>
            <a:r>
              <a:rPr lang="en-US" baseline="0" dirty="0" smtClean="0"/>
              <a:t>Cassandra:</a:t>
            </a:r>
            <a:endParaRPr lang="en-US" dirty="0" smtClean="0"/>
          </a:p>
          <a:p>
            <a:endParaRPr lang="en-US" dirty="0" smtClean="0"/>
          </a:p>
          <a:p>
            <a:r>
              <a:rPr lang="en-US" dirty="0" smtClean="0"/>
              <a:t>How does YCSB work:</a:t>
            </a:r>
          </a:p>
          <a:p>
            <a:r>
              <a:rPr lang="en-US" dirty="0" smtClean="0"/>
              <a:t>1) </a:t>
            </a:r>
          </a:p>
          <a:p>
            <a:r>
              <a:rPr lang="en-US" dirty="0" smtClean="0"/>
              <a:t>2) </a:t>
            </a:r>
          </a:p>
          <a:p>
            <a:r>
              <a:rPr lang="en-US" dirty="0" smtClean="0"/>
              <a:t>3) </a:t>
            </a:r>
          </a:p>
          <a:p>
            <a:endParaRPr lang="en-US" dirty="0" smtClean="0"/>
          </a:p>
          <a:p>
            <a:r>
              <a:rPr lang="en-US" dirty="0" smtClean="0"/>
              <a:t>- YCSB</a:t>
            </a:r>
          </a:p>
          <a:p>
            <a:r>
              <a:rPr lang="en-US" dirty="0" smtClean="0"/>
              <a:t>Workloads</a:t>
            </a:r>
            <a:r>
              <a:rPr lang="en-US" baseline="0" dirty="0" smtClean="0"/>
              <a:t>:</a:t>
            </a:r>
          </a:p>
          <a:p>
            <a:pPr marL="228600" indent="-228600">
              <a:buAutoNum type="arabicParenR"/>
            </a:pPr>
            <a:r>
              <a:rPr lang="en-US" baseline="0" dirty="0" smtClean="0"/>
              <a:t>A: </a:t>
            </a:r>
          </a:p>
          <a:p>
            <a:pPr marL="228600" indent="-228600">
              <a:buAutoNum type="arabicParenR"/>
            </a:pPr>
            <a:r>
              <a:rPr lang="en-US" baseline="0" dirty="0" smtClean="0"/>
              <a:t>B: </a:t>
            </a:r>
          </a:p>
          <a:p>
            <a:pPr marL="228600" indent="-228600">
              <a:buAutoNum type="arabicParenR"/>
            </a:pPr>
            <a:r>
              <a:rPr lang="en-US" baseline="0" dirty="0" smtClean="0"/>
              <a:t>C: </a:t>
            </a:r>
          </a:p>
          <a:p>
            <a:pPr marL="228600" indent="-228600">
              <a:buAutoNum type="arabicParenR"/>
            </a:pPr>
            <a:r>
              <a:rPr lang="en-US" baseline="0" dirty="0" smtClean="0"/>
              <a:t>D: </a:t>
            </a:r>
          </a:p>
          <a:p>
            <a:pPr marL="228600" indent="-228600">
              <a:buAutoNum type="arabicParenR"/>
            </a:pPr>
            <a:r>
              <a:rPr lang="en-US" baseline="0" dirty="0" smtClean="0"/>
              <a:t>E: </a:t>
            </a:r>
          </a:p>
          <a:p>
            <a:pPr marL="228600" indent="-228600">
              <a:buAutoNum type="arabicParenR"/>
            </a:pPr>
            <a:r>
              <a:rPr lang="en-US" baseline="0" dirty="0" smtClean="0"/>
              <a:t>F: </a:t>
            </a:r>
          </a:p>
          <a:p>
            <a:pPr marL="228600" indent="-228600">
              <a:buAutoNum type="arabicParenR"/>
            </a:pP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10</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18</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Brief overview of Hardware / Software configuration of Firebox</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Aggregate memory and disk capacity:</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- 1TB of RAM</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 ~9.4TB of SSD storage</a:t>
            </a: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Raw</a:t>
            </a:r>
            <a:r>
              <a:rPr lang="en-US" baseline="0" dirty="0" smtClean="0"/>
              <a:t> benchmark of Firebox Network</a:t>
            </a:r>
          </a:p>
          <a:p>
            <a:endParaRPr lang="en-US" baseline="0" dirty="0" smtClean="0"/>
          </a:p>
          <a:p>
            <a:r>
              <a:rPr lang="en-US" baseline="0" dirty="0" smtClean="0"/>
              <a:t>TODO:</a:t>
            </a:r>
          </a:p>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6</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1) What is RAMCloud?</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The case for RAMCloud</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ttp://delivery.acm.org/10.1145/1970000/1965751/p121-ousterhout.pdf?ip=2.83.55.65&amp;id=1965751&amp;acc=OPEN&amp;key=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http://web.stanford.edu/~ouster/cgi-bin/papers/ramcloud-recovery.pdf</a:t>
            </a: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best hardware</a:t>
            </a:r>
          </a:p>
          <a:p>
            <a:r>
              <a:rPr lang="en-US" dirty="0" smtClean="0"/>
              <a:t>Remove ‘basic’</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9</a:t>
            </a:fld>
            <a:endParaRPr lang="en-US"/>
          </a:p>
        </p:txBody>
      </p:sp>
    </p:spTree>
    <p:extLst>
      <p:ext uri="{BB962C8B-B14F-4D97-AF65-F5344CB8AC3E}">
        <p14:creationId xmlns:p14="http://schemas.microsoft.com/office/powerpoint/2010/main" val="138161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1" y="4800600"/>
            <a:ext cx="3810000" cy="1676400"/>
          </a:xfrm>
          <a:prstGeom prst="rect">
            <a:avLst/>
          </a:prstGeom>
          <a:noFill/>
          <a:ln>
            <a:solidFill>
              <a:schemeClr val="tx1"/>
            </a:solidFill>
          </a:ln>
        </p:spPr>
        <p:txBody>
          <a:bodyPr wrap="none" rtlCol="0">
            <a:noAutofit/>
          </a:bodyPr>
          <a:lstStyle/>
          <a:p>
            <a:r>
              <a:rPr lang="en-US" sz="1600" dirty="0" smtClean="0"/>
              <a:t>- YCSB</a:t>
            </a:r>
            <a:r>
              <a:rPr lang="en-US" sz="1600" dirty="0"/>
              <a:t>:</a:t>
            </a:r>
          </a:p>
          <a:p>
            <a:pPr marL="285750" indent="-285750">
              <a:buFont typeface="Arial"/>
              <a:buChar char="•"/>
            </a:pPr>
            <a:r>
              <a:rPr lang="en-US" sz="1600" dirty="0"/>
              <a:t>32 concurrent </a:t>
            </a:r>
            <a:r>
              <a:rPr lang="en-US" sz="1600" dirty="0" smtClean="0"/>
              <a:t>clients from Firebox</a:t>
            </a:r>
          </a:p>
          <a:p>
            <a:r>
              <a:rPr lang="en-US" sz="1600" dirty="0" smtClean="0"/>
              <a:t>- </a:t>
            </a:r>
            <a:r>
              <a:rPr lang="en-US" sz="1600" dirty="0" err="1" smtClean="0"/>
              <a:t>Aerospike</a:t>
            </a:r>
            <a:r>
              <a:rPr lang="en-US" sz="1600" dirty="0" smtClean="0"/>
              <a:t> </a:t>
            </a:r>
            <a:r>
              <a:rPr lang="en-US" sz="1600" dirty="0" smtClean="0"/>
              <a:t>and Cassandra setup:</a:t>
            </a:r>
          </a:p>
          <a:p>
            <a:pPr marL="285750" indent="-285750">
              <a:buFont typeface="Arial"/>
              <a:buChar char="•"/>
            </a:pPr>
            <a:r>
              <a:rPr lang="en-US" sz="1600" dirty="0" smtClean="0"/>
              <a:t>4 nodes</a:t>
            </a:r>
          </a:p>
          <a:p>
            <a:pPr marL="285750" indent="-285750">
              <a:buFont typeface="Arial"/>
              <a:buChar char="•"/>
            </a:pPr>
            <a:r>
              <a:rPr lang="en-US" sz="1600" dirty="0" smtClean="0"/>
              <a:t>Replication factor = 3</a:t>
            </a:r>
            <a:endParaRPr lang="en-US" sz="1600" dirty="0"/>
          </a:p>
          <a:p>
            <a:endParaRPr lang="en-US" sz="16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554369" cy="1676400"/>
          </a:xfrm>
          <a:prstGeom prst="rect">
            <a:avLst/>
          </a:prstGeom>
          <a:noFill/>
          <a:ln>
            <a:solidFill>
              <a:schemeClr val="tx1"/>
            </a:solidFill>
          </a:ln>
        </p:spPr>
        <p:txBody>
          <a:bodyPr wrap="none" rtlCol="0">
            <a:normAutofit/>
          </a:bodyPr>
          <a:lstStyle/>
          <a:p>
            <a:r>
              <a:rPr lang="en-US" sz="1600" dirty="0" smtClean="0"/>
              <a:t>YCSB results:</a:t>
            </a:r>
            <a:endParaRPr lang="en-US" sz="1600" dirty="0"/>
          </a:p>
          <a:p>
            <a:pPr marL="285750" indent="-285750">
              <a:buFont typeface="Arial"/>
              <a:buChar char="•"/>
            </a:pPr>
            <a:r>
              <a:rPr lang="en-US" sz="1600" dirty="0"/>
              <a:t>Sub</a:t>
            </a:r>
            <a:r>
              <a:rPr lang="en-US" sz="1600" dirty="0" smtClean="0"/>
              <a:t>-millisecond </a:t>
            </a:r>
            <a:r>
              <a:rPr lang="en-US" sz="1600" dirty="0"/>
              <a:t>average read latency for </a:t>
            </a:r>
          </a:p>
          <a:p>
            <a:r>
              <a:rPr lang="en-US" sz="1600" dirty="0"/>
              <a:t>both </a:t>
            </a:r>
            <a:r>
              <a:rPr lang="en-US" sz="1600" dirty="0" err="1"/>
              <a:t>Aerospike</a:t>
            </a:r>
            <a:r>
              <a:rPr lang="en-US" sz="1600" dirty="0"/>
              <a:t> and </a:t>
            </a:r>
            <a:r>
              <a:rPr lang="en-US" sz="1600" dirty="0" smtClean="0"/>
              <a:t>Cassandra</a:t>
            </a:r>
          </a:p>
          <a:p>
            <a:pPr marL="285750" indent="-285750">
              <a:buFont typeface="Arial"/>
              <a:buChar char="•"/>
            </a:pPr>
            <a:r>
              <a:rPr lang="en-US" sz="1600" dirty="0" err="1" smtClean="0"/>
              <a:t>Aerospike</a:t>
            </a:r>
            <a:r>
              <a:rPr lang="en-US" sz="1600" dirty="0" smtClean="0"/>
              <a:t> with higher throughput for workload </a:t>
            </a:r>
          </a:p>
          <a:p>
            <a:r>
              <a:rPr lang="en-US" sz="1600" dirty="0" smtClean="0"/>
              <a:t>D </a:t>
            </a:r>
            <a:r>
              <a:rPr lang="en-US" sz="1600" dirty="0" smtClean="0"/>
              <a:t>(“read latest”) </a:t>
            </a:r>
            <a:r>
              <a:rPr lang="en-US" sz="1600" dirty="0" smtClean="0"/>
              <a:t>and E </a:t>
            </a:r>
            <a:r>
              <a:rPr lang="en-US" sz="1600" dirty="0" smtClean="0"/>
              <a:t>(“short ranges”)</a:t>
            </a:r>
            <a:endParaRPr lang="en-US" sz="1600" dirty="0"/>
          </a:p>
          <a:p>
            <a:endParaRPr lang="en-US" sz="1600" dirty="0"/>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 on Firebox-0</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533400" y="2133600"/>
            <a:ext cx="4648200" cy="8382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spTree>
    <p:extLst>
      <p:ext uri="{BB962C8B-B14F-4D97-AF65-F5344CB8AC3E}">
        <p14:creationId xmlns:p14="http://schemas.microsoft.com/office/powerpoint/2010/main" val="26745220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1" i="0" u="none" strike="noStrike" cap="none" baseline="0">
                <a:solidFill>
                  <a:srgbClr val="000000"/>
                </a:solidFill>
                <a:latin typeface="Arial"/>
                <a:ea typeface="Arial"/>
                <a:cs typeface="Arial"/>
                <a:sym typeface="Arial"/>
              </a:rPr>
              <a:t>Goal</a:t>
            </a:r>
            <a:r>
              <a:rPr lang="en-US" sz="2000" b="0" i="0" u="none" strike="noStrike" cap="none" baseline="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rgbClr val="000000"/>
              </a:solidFill>
              <a:latin typeface="Arial"/>
              <a:ea typeface="Arial"/>
              <a:cs typeface="Arial"/>
              <a:sym typeface="Arial"/>
            </a:endParaRP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a:solidFill>
                  <a:srgbClr val="000000"/>
                </a:solidFill>
                <a:latin typeface="Arial"/>
                <a:ea typeface="Arial"/>
                <a:cs typeface="Arial"/>
                <a:sym typeface="Arial"/>
              </a:rPr>
              <a:t>Apache Solr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Fan-out pattern</a:t>
            </a:r>
            <a:r>
              <a:rPr lang="en-US" sz="1800" b="0" i="0" u="none" strike="noStrike" cap="none" baseline="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215700"/>
            <a:ext cx="8429850" cy="15573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5291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baseline="0" dirty="0">
                <a:solidFill>
                  <a:srgbClr val="000000"/>
                </a:solidFil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600" b="0" i="0" u="none" strike="noStrike" cap="none" baseline="0" dirty="0">
                <a:solidFill>
                  <a:srgbClr val="000000"/>
                </a:solidFil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600" b="0" i="0" u="none" strike="noStrike" cap="none" baseline="0" dirty="0">
                <a:solidFill>
                  <a:srgbClr val="000000"/>
                </a:solidFill>
                <a:sym typeface="Arial"/>
                <a:rtl val="0"/>
              </a:rPr>
              <a:t>Java GC is unpredictable - S</a:t>
            </a:r>
            <a:r>
              <a:rPr lang="en-US" sz="1600" dirty="0">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600" dirty="0">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600" dirty="0" err="1">
                <a:solidFill>
                  <a:schemeClr val="dk1"/>
                </a:solidFill>
                <a:rtl val="0"/>
              </a:rPr>
              <a:t>exogeneous</a:t>
            </a:r>
            <a:r>
              <a:rPr lang="en-US" sz="1600" dirty="0">
                <a:solidFill>
                  <a:schemeClr val="dk1"/>
                </a:solidFill>
                <a:rtl val="0"/>
              </a:rPr>
              <a:t> factors that disrupt performance can be hard to find and diagnose</a:t>
            </a:r>
          </a:p>
        </p:txBody>
      </p:sp>
      <p:sp>
        <p:nvSpPr>
          <p:cNvPr id="116" name="Shape 116"/>
          <p:cNvSpPr txBox="1"/>
          <p:nvPr/>
        </p:nvSpPr>
        <p:spPr>
          <a:xfrm>
            <a:off x="1324500" y="906132"/>
            <a:ext cx="6494999" cy="541667"/>
          </a:xfrm>
          <a:prstGeom prst="rect">
            <a:avLst/>
          </a:prstGeom>
          <a:noFill/>
          <a:ln>
            <a:noFill/>
          </a:ln>
        </p:spPr>
        <p:txBody>
          <a:bodyPr lIns="91425" tIns="91425" rIns="91425" bIns="91425" anchor="t" anchorCtr="0">
            <a:noAutofit/>
          </a:bodyPr>
          <a:lstStyle/>
          <a:p>
            <a:pPr algn="ctr">
              <a:buClr>
                <a:srgbClr val="000000"/>
              </a:buClr>
              <a:buSzPct val="25000"/>
            </a:pPr>
            <a:r>
              <a:rPr lang="en-US" sz="1400" b="0" i="0" u="none" strike="noStrike" cap="none" baseline="0" dirty="0" smtClean="0">
                <a:solidFill>
                  <a:srgbClr val="000000"/>
                </a:solidFill>
                <a:latin typeface="Arial"/>
                <a:ea typeface="Arial"/>
                <a:cs typeface="Arial"/>
                <a:sym typeface="Arial"/>
                <a:rtl val="0"/>
              </a:rPr>
              <a:t>Samsung 843T MZ7WD480 SATA </a:t>
            </a:r>
            <a:r>
              <a:rPr lang="en-US" sz="1400" b="0" i="0" u="none" strike="noStrike" cap="none" baseline="0" dirty="0">
                <a:solidFill>
                  <a:srgbClr val="000000"/>
                </a:solidFill>
                <a:latin typeface="Arial"/>
                <a:ea typeface="Arial"/>
                <a:cs typeface="Arial"/>
                <a:sym typeface="Arial"/>
                <a:rtl val="0"/>
              </a:rPr>
              <a:t>vs. </a:t>
            </a:r>
            <a:r>
              <a:rPr lang="en-US" sz="1400" b="0" i="0" u="none" strike="noStrike" cap="none" baseline="0" dirty="0" smtClean="0">
                <a:solidFill>
                  <a:srgbClr val="000000"/>
                </a:solidFill>
                <a:latin typeface="Arial"/>
                <a:ea typeface="Arial"/>
                <a:cs typeface="Arial"/>
                <a:sym typeface="Arial"/>
                <a:rtl val="0"/>
              </a:rPr>
              <a:t>Samsung</a:t>
            </a:r>
            <a:r>
              <a:rPr lang="en-US" sz="1400" b="0" i="0" u="none" strike="noStrike" cap="none" dirty="0" smtClean="0">
                <a:solidFill>
                  <a:srgbClr val="000000"/>
                </a:solidFill>
                <a:latin typeface="Arial"/>
                <a:ea typeface="Arial"/>
                <a:cs typeface="Arial"/>
                <a:sym typeface="Arial"/>
                <a:rtl val="0"/>
              </a:rPr>
              <a:t> </a:t>
            </a:r>
            <a:r>
              <a:rPr lang="en-US" sz="1400" b="0" i="0" u="none" strike="noStrike" cap="none" baseline="0" dirty="0" smtClean="0">
                <a:solidFill>
                  <a:srgbClr val="000000"/>
                </a:solidFill>
                <a:latin typeface="Arial"/>
                <a:ea typeface="Arial"/>
                <a:cs typeface="Arial"/>
                <a:sym typeface="Arial"/>
                <a:rtl val="0"/>
              </a:rPr>
              <a:t>XS1715 </a:t>
            </a:r>
            <a:r>
              <a:rPr lang="en-US" sz="1400" b="0" i="0" u="none" strike="noStrike" cap="none" baseline="0" dirty="0" err="1" smtClean="0">
                <a:solidFill>
                  <a:srgbClr val="000000"/>
                </a:solidFill>
                <a:latin typeface="Arial"/>
                <a:ea typeface="Arial"/>
                <a:cs typeface="Arial"/>
                <a:sym typeface="Arial"/>
                <a:rtl val="0"/>
              </a:rPr>
              <a:t>PCIe</a:t>
            </a:r>
            <a:r>
              <a:rPr lang="en-US" sz="1400" b="0" i="0" u="none" strike="noStrike" cap="none" baseline="0" dirty="0" smtClean="0">
                <a:solidFill>
                  <a:srgbClr val="000000"/>
                </a:solidFill>
                <a:latin typeface="Arial"/>
                <a:ea typeface="Arial"/>
                <a:cs typeface="Arial"/>
                <a:sym typeface="Arial"/>
                <a:rtl val="0"/>
              </a:rPr>
              <a:t> 3.0 SSDs</a:t>
            </a:r>
            <a:endParaRPr lang="en-US" dirty="0"/>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smtClean="0">
                <a:solidFill>
                  <a:srgbClr val="000000"/>
                </a:solidFill>
                <a:latin typeface="Arial"/>
                <a:ea typeface="Arial"/>
                <a:cs typeface="Arial"/>
                <a:sym typeface="Arial"/>
                <a:rtl val="0"/>
              </a:rPr>
              <a:t>2 </a:t>
            </a:r>
            <a:r>
              <a:rPr lang="en-US" sz="1400" b="0" i="0" u="none" strike="noStrike" cap="none" baseline="0" dirty="0">
                <a:solidFill>
                  <a:srgbClr val="000000"/>
                </a:solidFill>
                <a:latin typeface="Arial"/>
                <a:ea typeface="Arial"/>
                <a:cs typeface="Arial"/>
                <a:sym typeface="Arial"/>
                <a:rtl val="0"/>
              </a:rPr>
              <a:t>shards, no replicas, 50 million indexed documents, 4 GB heap max, default GC settings</a:t>
            </a:r>
          </a:p>
        </p:txBody>
      </p:sp>
      <p:sp>
        <p:nvSpPr>
          <p:cNvPr id="117" name="Shape 117"/>
          <p:cNvSpPr txBox="1"/>
          <p:nvPr/>
        </p:nvSpPr>
        <p:spPr>
          <a:xfrm>
            <a:off x="833250" y="47239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a:solidFill>
                  <a:srgbClr val="000000"/>
                </a:solidFill>
                <a:latin typeface="Arial"/>
                <a:ea typeface="Arial"/>
                <a:cs typeface="Arial"/>
                <a:sym typeface="Arial"/>
                <a:rtl val="0"/>
              </a:rPr>
              <a:t>PCI-Express ~25% lower latency</a:t>
            </a:r>
          </a:p>
        </p:txBody>
      </p:sp>
      <p:pic>
        <p:nvPicPr>
          <p:cNvPr id="119" name="Shape 119"/>
          <p:cNvPicPr preferRelativeResize="0"/>
          <p:nvPr/>
        </p:nvPicPr>
        <p:blipFill>
          <a:blip r:embed="rId3">
            <a:alphaModFix/>
          </a:blip>
          <a:stretch>
            <a:fillRect/>
          </a:stretch>
        </p:blipFill>
        <p:spPr>
          <a:xfrm>
            <a:off x="295600" y="1434475"/>
            <a:ext cx="4480234" cy="3360175"/>
          </a:xfrm>
          <a:prstGeom prst="rect">
            <a:avLst/>
          </a:prstGeom>
          <a:noFill/>
          <a:ln>
            <a:noFill/>
          </a:ln>
        </p:spPr>
      </p:pic>
      <p:pic>
        <p:nvPicPr>
          <p:cNvPr id="120" name="Shape 120"/>
          <p:cNvPicPr preferRelativeResize="0"/>
          <p:nvPr/>
        </p:nvPicPr>
        <p:blipFill>
          <a:blip r:embed="rId4">
            <a:alphaModFix/>
          </a:blip>
          <a:stretch>
            <a:fillRect/>
          </a:stretch>
        </p:blipFill>
        <p:spPr>
          <a:xfrm>
            <a:off x="4452875" y="1439912"/>
            <a:ext cx="4480223" cy="3360187"/>
          </a:xfrm>
          <a:prstGeom prst="rect">
            <a:avLst/>
          </a:prstGeom>
          <a:noFill/>
          <a:ln>
            <a:noFill/>
          </a:ln>
        </p:spPr>
      </p:pic>
      <p:sp>
        <p:nvSpPr>
          <p:cNvPr id="121" name="Shape 121"/>
          <p:cNvSpPr txBox="1"/>
          <p:nvPr/>
        </p:nvSpPr>
        <p:spPr>
          <a:xfrm rot="-5400000">
            <a:off x="-400800" y="2855249"/>
            <a:ext cx="1564800" cy="401700"/>
          </a:xfrm>
          <a:prstGeom prst="rect">
            <a:avLst/>
          </a:prstGeom>
          <a:noFill/>
          <a:ln>
            <a:noFill/>
          </a:ln>
        </p:spPr>
        <p:txBody>
          <a:bodyPr lIns="91425" tIns="91425" rIns="91425" bIns="91425" anchor="t" anchorCtr="0">
            <a:noAutofit/>
          </a:bodyPr>
          <a:lstStyle/>
          <a:p>
            <a:pPr>
              <a:spcBef>
                <a:spcPts val="0"/>
              </a:spcBef>
              <a:buNone/>
            </a:pPr>
            <a:r>
              <a:rPr lang="en-US" sz="1800"/>
              <a:t>Latency (ms)</a:t>
            </a:r>
          </a:p>
        </p:txBody>
      </p:sp>
      <p:sp>
        <p:nvSpPr>
          <p:cNvPr id="122" name="Shape 122"/>
          <p:cNvSpPr txBox="1"/>
          <p:nvPr/>
        </p:nvSpPr>
        <p:spPr>
          <a:xfrm>
            <a:off x="1845112" y="4460800"/>
            <a:ext cx="1381199" cy="263100"/>
          </a:xfrm>
          <a:prstGeom prst="rect">
            <a:avLst/>
          </a:prstGeom>
          <a:noFill/>
          <a:ln>
            <a:noFill/>
          </a:ln>
        </p:spPr>
        <p:txBody>
          <a:bodyPr lIns="91425" tIns="91425" rIns="91425" bIns="91425" anchor="t" anchorCtr="0">
            <a:noAutofit/>
          </a:bodyPr>
          <a:lstStyle/>
          <a:p>
            <a:pPr algn="ctr">
              <a:spcBef>
                <a:spcPts val="0"/>
              </a:spcBef>
              <a:buNone/>
            </a:pPr>
            <a:r>
              <a:rPr lang="en-US" sz="1600"/>
              <a:t>Test run</a:t>
            </a:r>
          </a:p>
        </p:txBody>
      </p:sp>
      <p:sp>
        <p:nvSpPr>
          <p:cNvPr id="123" name="Shape 123"/>
          <p:cNvSpPr txBox="1"/>
          <p:nvPr/>
        </p:nvSpPr>
        <p:spPr>
          <a:xfrm>
            <a:off x="6002375" y="4460800"/>
            <a:ext cx="1381199" cy="263100"/>
          </a:xfrm>
          <a:prstGeom prst="rect">
            <a:avLst/>
          </a:prstGeom>
          <a:noFill/>
          <a:ln>
            <a:noFill/>
          </a:ln>
        </p:spPr>
        <p:txBody>
          <a:bodyPr lIns="91425" tIns="91425" rIns="91425" bIns="91425" anchor="t" anchorCtr="0">
            <a:noAutofit/>
          </a:bodyPr>
          <a:lstStyle/>
          <a:p>
            <a:pPr lvl="0" algn="ctr" rtl="0">
              <a:spcBef>
                <a:spcPts val="0"/>
              </a:spcBef>
              <a:buNone/>
            </a:pPr>
            <a:r>
              <a:rPr lang="en-US" sz="1600" dirty="0"/>
              <a:t>Test run</a:t>
            </a:r>
          </a:p>
        </p:txBody>
      </p:sp>
      <p:sp>
        <p:nvSpPr>
          <p:cNvPr id="124" name="Shape 124"/>
          <p:cNvSpPr txBox="1"/>
          <p:nvPr/>
        </p:nvSpPr>
        <p:spPr>
          <a:xfrm>
            <a:off x="1435916" y="1406375"/>
            <a:ext cx="2199600" cy="358799"/>
          </a:xfrm>
          <a:prstGeom prst="rect">
            <a:avLst/>
          </a:prstGeom>
          <a:noFill/>
          <a:ln>
            <a:noFill/>
          </a:ln>
        </p:spPr>
        <p:txBody>
          <a:bodyPr lIns="91425" tIns="91425" rIns="91425" bIns="91425" anchor="t" anchorCtr="0">
            <a:noAutofit/>
          </a:bodyPr>
          <a:lstStyle/>
          <a:p>
            <a:pPr algn="ctr">
              <a:spcBef>
                <a:spcPts val="0"/>
              </a:spcBef>
              <a:buNone/>
            </a:pPr>
            <a:r>
              <a:rPr lang="en-US"/>
              <a:t>Search latency, average</a:t>
            </a:r>
          </a:p>
        </p:txBody>
      </p:sp>
      <p:sp>
        <p:nvSpPr>
          <p:cNvPr id="125" name="Shape 125"/>
          <p:cNvSpPr txBox="1"/>
          <p:nvPr/>
        </p:nvSpPr>
        <p:spPr>
          <a:xfrm>
            <a:off x="5365186" y="1406375"/>
            <a:ext cx="2655600" cy="358799"/>
          </a:xfrm>
          <a:prstGeom prst="rect">
            <a:avLst/>
          </a:prstGeom>
          <a:noFill/>
          <a:ln>
            <a:noFill/>
          </a:ln>
        </p:spPr>
        <p:txBody>
          <a:bodyPr lIns="91425" tIns="91425" rIns="91425" bIns="91425" anchor="t" anchorCtr="0">
            <a:noAutofit/>
          </a:bodyPr>
          <a:lstStyle/>
          <a:p>
            <a:pPr lvl="0" algn="ctr" rtl="0">
              <a:spcBef>
                <a:spcPts val="0"/>
              </a:spcBef>
              <a:buNone/>
            </a:pPr>
            <a:r>
              <a:rPr lang="en-US"/>
              <a:t>Search latency, 99th percentile</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pic>
        <p:nvPicPr>
          <p:cNvPr id="131" name="Shape 131"/>
          <p:cNvPicPr preferRelativeResize="0"/>
          <p:nvPr/>
        </p:nvPicPr>
        <p:blipFill rotWithShape="1">
          <a:blip r:embed="rId3">
            <a:alphaModFix/>
          </a:blip>
          <a:srcRect l="-1270" t="-1180" r="1269" b="45221"/>
          <a:stretch/>
        </p:blipFill>
        <p:spPr>
          <a:xfrm>
            <a:off x="298800" y="1371600"/>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571862"/>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err="1">
                <a:solidFill>
                  <a:srgbClr val="000000"/>
                </a:solidFill>
                <a:latin typeface="Arial"/>
                <a:ea typeface="Arial"/>
                <a:cs typeface="Arial"/>
                <a:sym typeface="Arial"/>
                <a:rtl val="0"/>
              </a:rPr>
              <a:t>VisualVM</a:t>
            </a:r>
            <a:r>
              <a:rPr lang="en-US" sz="1400" b="0" i="0" u="none" strike="noStrike" cap="none" baseline="0" dirty="0">
                <a:solidFill>
                  <a:srgbClr val="000000"/>
                </a:solidFill>
                <a:latin typeface="Arial"/>
                <a:ea typeface="Arial"/>
                <a:cs typeface="Arial"/>
                <a:sym typeface="Arial"/>
                <a:rtl val="0"/>
              </a:rPr>
              <a:t>: CPU and Memory monitoring</a:t>
            </a:r>
          </a:p>
        </p:txBody>
      </p:sp>
      <p:sp>
        <p:nvSpPr>
          <p:cNvPr id="134" name="Shape 134"/>
          <p:cNvSpPr txBox="1"/>
          <p:nvPr/>
        </p:nvSpPr>
        <p:spPr>
          <a:xfrm>
            <a:off x="231825" y="4953000"/>
            <a:ext cx="3959175" cy="1342499"/>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1600" dirty="0">
                <a:solidFill>
                  <a:schemeClr val="dk1"/>
                </a:solidFill>
              </a:rPr>
              <a:t>Python scripts </a:t>
            </a:r>
            <a:r>
              <a:rPr lang="en-US" sz="1600" dirty="0" smtClean="0">
                <a:solidFill>
                  <a:schemeClr val="dk1"/>
                </a:solidFill>
              </a:rPr>
              <a:t>for:</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Visualizing results with </a:t>
            </a:r>
            <a:r>
              <a:rPr lang="en-US" sz="1600" dirty="0" err="1">
                <a:solidFill>
                  <a:schemeClr val="dk1"/>
                </a:solidFill>
              </a:rPr>
              <a:t>Matplotlib</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Orchestrating tests &amp; gathering data from tools</a:t>
            </a:r>
          </a:p>
        </p:txBody>
      </p:sp>
      <p:sp>
        <p:nvSpPr>
          <p:cNvPr id="135" name="Shape 135"/>
          <p:cNvSpPr txBox="1"/>
          <p:nvPr/>
        </p:nvSpPr>
        <p:spPr>
          <a:xfrm>
            <a:off x="4143725" y="5105400"/>
            <a:ext cx="5000275" cy="1581575"/>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600" dirty="0" smtClean="0">
                <a:solidFill>
                  <a:schemeClr val="dk1"/>
                </a:solidFill>
              </a:rPr>
              <a:t>M</a:t>
            </a:r>
            <a:r>
              <a:rPr lang="en-US" sz="1600" dirty="0" smtClean="0">
                <a:solidFill>
                  <a:schemeClr val="dk1"/>
                </a:solidFill>
              </a:rPr>
              <a:t>akes </a:t>
            </a:r>
            <a:r>
              <a:rPr lang="en-US" sz="1600"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Load generators: </a:t>
            </a:r>
            <a:r>
              <a:rPr lang="en-US" sz="1600" dirty="0" err="1">
                <a:solidFill>
                  <a:schemeClr val="dk1"/>
                </a:solidFill>
              </a:rPr>
              <a:t>Iago</a:t>
            </a:r>
            <a:r>
              <a:rPr lang="en-US" sz="1600" dirty="0">
                <a:solidFill>
                  <a:schemeClr val="dk1"/>
                </a:solidFill>
              </a:rPr>
              <a:t>, </a:t>
            </a:r>
            <a:r>
              <a:rPr lang="en-US" sz="1600" dirty="0" err="1">
                <a:solidFill>
                  <a:schemeClr val="dk1"/>
                </a:solidFill>
              </a:rPr>
              <a:t>Jmeter</a:t>
            </a:r>
            <a:r>
              <a:rPr lang="en-US" sz="1600" dirty="0">
                <a:solidFill>
                  <a:schemeClr val="dk1"/>
                </a:solidFill>
              </a:rPr>
              <a:t>.</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CPU &amp; Memory: </a:t>
            </a:r>
            <a:r>
              <a:rPr lang="en-US" sz="1600" dirty="0" err="1">
                <a:solidFill>
                  <a:schemeClr val="dk1"/>
                </a:solidFill>
              </a:rPr>
              <a:t>VisualVM</a:t>
            </a:r>
            <a:r>
              <a:rPr lang="en-US" sz="1600" dirty="0">
                <a:solidFill>
                  <a:schemeClr val="dk1"/>
                </a:solidFill>
              </a:rPr>
              <a:t>, </a:t>
            </a:r>
            <a:r>
              <a:rPr lang="en-US" sz="1600" dirty="0" err="1">
                <a:solidFill>
                  <a:schemeClr val="dk1"/>
                </a:solidFill>
              </a:rPr>
              <a:t>Sematext</a:t>
            </a:r>
            <a:r>
              <a:rPr lang="en-US" sz="1600" dirty="0">
                <a:solidFill>
                  <a:schemeClr val="dk1"/>
                </a:solidFill>
              </a:rPr>
              <a:t> SPM</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Network: </a:t>
            </a:r>
            <a:r>
              <a:rPr lang="en-US" sz="1600" dirty="0" err="1">
                <a:solidFill>
                  <a:schemeClr val="dk1"/>
                </a:solidFill>
              </a:rPr>
              <a:t>bwm-ng</a:t>
            </a:r>
            <a:r>
              <a:rPr lang="en-US" sz="1600" dirty="0">
                <a:solidFill>
                  <a:schemeClr val="dk1"/>
                </a:solidFill>
              </a:rPr>
              <a:t> (coarse monitoring</a:t>
            </a:r>
            <a:r>
              <a:rPr lang="en-US" sz="1600" dirty="0" smtClean="0">
                <a:solidFill>
                  <a:schemeClr val="dk1"/>
                </a:solidFill>
              </a:rPr>
              <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smtClean="0">
                <a:solidFill>
                  <a:schemeClr val="dk1"/>
                </a:solidFill>
              </a:rPr>
              <a:t>IO</a:t>
            </a:r>
            <a:r>
              <a:rPr lang="en-US" sz="1600" dirty="0">
                <a:solidFill>
                  <a:schemeClr val="dk1"/>
                </a:solidFill>
              </a:rPr>
              <a:t>: </a:t>
            </a:r>
            <a:r>
              <a:rPr lang="en-US" sz="1600" dirty="0" err="1" smtClean="0">
                <a:solidFill>
                  <a:schemeClr val="dk1"/>
                </a:solidFill>
              </a:rPr>
              <a:t>iotop</a:t>
            </a:r>
            <a:r>
              <a:rPr lang="en-US" sz="1600" dirty="0" smtClean="0">
                <a:solidFill>
                  <a:schemeClr val="dk1"/>
                </a:solidFill>
              </a:rPr>
              <a:t>, </a:t>
            </a:r>
            <a:r>
              <a:rPr lang="en-US" sz="1600" dirty="0" err="1" smtClean="0">
                <a:solidFill>
                  <a:schemeClr val="dk1"/>
                </a:solidFill>
              </a:rPr>
              <a:t>dstat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Ganglia</a:t>
            </a: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5910532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dirty="0" smtClean="0">
                <a:solidFill>
                  <a:schemeClr val="dk1"/>
                </a:solidFill>
                <a:latin typeface="Calibri"/>
                <a:ea typeface="Calibri"/>
                <a:cs typeface="Calibri"/>
                <a:sym typeface="Calibri"/>
              </a:rPr>
              <a:t>Benchmarks / Workloads:</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t>
            </a:r>
            <a:r>
              <a:rPr lang="en-US" sz="2200" dirty="0" err="1" smtClean="0">
                <a:solidFill>
                  <a:schemeClr val="dk1"/>
                </a:solidFill>
                <a:latin typeface="Calibri"/>
                <a:ea typeface="Calibri"/>
                <a:cs typeface="Calibri"/>
                <a:sym typeface="Calibri"/>
              </a:rPr>
              <a:t>vs</a:t>
            </a:r>
            <a:r>
              <a:rPr lang="en-US" sz="2200" dirty="0" smtClean="0">
                <a:solidFill>
                  <a:schemeClr val="dk1"/>
                </a:solidFill>
                <a:latin typeface="Calibri"/>
                <a:ea typeface="Calibri"/>
                <a:cs typeface="Calibri"/>
                <a:sym typeface="Calibri"/>
              </a:rPr>
              <a:t> Cassandra </a:t>
            </a:r>
            <a:r>
              <a:rPr lang="en-US" sz="2200"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advantage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dirty="0">
                <a:solidFill>
                  <a:schemeClr val="dk1"/>
                </a:solidFill>
                <a:latin typeface="Calibri"/>
                <a:ea typeface="Calibri"/>
                <a:cs typeface="Calibri"/>
                <a:sym typeface="Calibri"/>
              </a:rPr>
              <a:t>BITS:</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838200" y="5334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smtClean="0">
                <a:solidFill>
                  <a:schemeClr val="dk1"/>
                </a:solidFill>
                <a:latin typeface="Calibri"/>
                <a:ea typeface="Calibri"/>
                <a:cs typeface="Calibri"/>
                <a:sym typeface="Calibri"/>
              </a:rPr>
              <a:t>WSC Executive - XARCC</a:t>
            </a:r>
            <a:endParaRPr lang="en-US" sz="440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3894203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267200" y="1600200"/>
            <a:ext cx="4419600" cy="4724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410200"/>
            <a:ext cx="2590800" cy="838200"/>
          </a:xfrm>
          <a:prstGeom prst="trapezoi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715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419600"/>
            <a:ext cx="3048000" cy="914400"/>
          </a:xfrm>
          <a:prstGeom prst="trapezoi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4958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429000"/>
            <a:ext cx="3505200" cy="914400"/>
          </a:xfrm>
          <a:prstGeom prst="trapezoi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5052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438400"/>
            <a:ext cx="3962400" cy="914400"/>
          </a:xfrm>
          <a:prstGeom prst="trapezoi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29" name="TextBox 28"/>
          <p:cNvSpPr txBox="1"/>
          <p:nvPr/>
        </p:nvSpPr>
        <p:spPr>
          <a:xfrm>
            <a:off x="5538269" y="2514600"/>
            <a:ext cx="1925515" cy="769441"/>
          </a:xfrm>
          <a:prstGeom prst="rect">
            <a:avLst/>
          </a:prstGeom>
          <a:noFill/>
        </p:spPr>
        <p:txBody>
          <a:bodyPr wrap="none" rtlCol="0">
            <a:spAutoFit/>
          </a:bodyPr>
          <a:lstStyle/>
          <a:p>
            <a:pPr algn="ctr"/>
            <a:r>
              <a:rPr lang="en-US" sz="2200" b="1" dirty="0" smtClean="0">
                <a:solidFill>
                  <a:schemeClr val="bg1"/>
                </a:solidFill>
              </a:rPr>
              <a:t>Applications</a:t>
            </a:r>
          </a:p>
          <a:p>
            <a:pPr algn="ctr"/>
            <a:r>
              <a:rPr lang="en-US" sz="2200" b="1" dirty="0" smtClean="0">
                <a:solidFill>
                  <a:schemeClr val="bg1"/>
                </a:solidFill>
              </a:rPr>
              <a:t>and </a:t>
            </a:r>
            <a:r>
              <a:rPr lang="en-US" sz="2200" b="1" dirty="0" smtClean="0">
                <a:solidFill>
                  <a:schemeClr val="bg1"/>
                </a:solidFill>
              </a:rPr>
              <a:t>Services</a:t>
            </a:r>
            <a:endParaRPr lang="en-US" sz="2200" b="1" dirty="0">
              <a:solidFill>
                <a:schemeClr val="bg1"/>
              </a:solidFill>
            </a:endParaRPr>
          </a:p>
        </p:txBody>
      </p:sp>
      <p:sp>
        <p:nvSpPr>
          <p:cNvPr id="30" name="TextBox 29"/>
          <p:cNvSpPr txBox="1"/>
          <p:nvPr/>
        </p:nvSpPr>
        <p:spPr>
          <a:xfrm>
            <a:off x="4848652" y="1752600"/>
            <a:ext cx="3304748" cy="430887"/>
          </a:xfrm>
          <a:prstGeom prst="rect">
            <a:avLst/>
          </a:prstGeom>
          <a:noFill/>
        </p:spPr>
        <p:txBody>
          <a:bodyPr wrap="none" rtlCol="0">
            <a:spAutoFit/>
          </a:bodyPr>
          <a:lstStyle/>
          <a:p>
            <a:r>
              <a:rPr lang="en-US" sz="2200" b="1" dirty="0" smtClean="0">
                <a:solidFill>
                  <a:schemeClr val="bg1"/>
                </a:solidFill>
              </a:rPr>
              <a:t>Firebox Software Stack</a:t>
            </a:r>
            <a:endParaRPr lang="en-US" sz="2200" b="1" dirty="0">
              <a:solidFill>
                <a:schemeClr val="bg1"/>
              </a:solidFill>
            </a:endParaRPr>
          </a:p>
        </p:txBody>
      </p:sp>
      <p:sp>
        <p:nvSpPr>
          <p:cNvPr id="32" name="Shape 198"/>
          <p:cNvSpPr txBox="1">
            <a:spLocks/>
          </p:cNvSpPr>
          <p:nvPr/>
        </p:nvSpPr>
        <p:spPr>
          <a:xfrm>
            <a:off x="228600" y="1600200"/>
            <a:ext cx="3962400" cy="5029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800" dirty="0" smtClean="0">
                <a:solidFill>
                  <a:schemeClr val="dk1"/>
                </a:solidFill>
                <a:latin typeface="Calibri"/>
                <a:ea typeface="Calibri"/>
                <a:cs typeface="Calibri"/>
                <a:sym typeface="Calibri"/>
              </a:rPr>
              <a:t>Firebox software stack spans multiple layers: from Apps to Racks</a:t>
            </a: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a:p>
            <a:pPr indent="-342900">
              <a:lnSpc>
                <a:spcPct val="80000"/>
              </a:lnSpc>
              <a:spcBef>
                <a:spcPts val="0"/>
              </a:spcBef>
              <a:buSzPct val="97826"/>
            </a:pPr>
            <a:r>
              <a:rPr lang="en-US" sz="28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Benchmarks of different layers of the stack</a:t>
            </a:r>
          </a:p>
          <a:p>
            <a:pPr lvl="1" indent="-342900">
              <a:lnSpc>
                <a:spcPct val="80000"/>
              </a:lnSpc>
              <a:spcBef>
                <a:spcPts val="0"/>
              </a:spcBef>
              <a:buSzPct val="97826"/>
            </a:pPr>
            <a:endParaRPr lang="en-US" sz="2800" dirty="0">
              <a:solidFill>
                <a:schemeClr val="dk1"/>
              </a:solidFill>
              <a:latin typeface="Calibri"/>
              <a:ea typeface="Calibri"/>
              <a:cs typeface="Calibri"/>
              <a:sym typeface="Calibri"/>
            </a:endParaRPr>
          </a:p>
          <a:p>
            <a:pPr lvl="1" indent="-342900">
              <a:lnSpc>
                <a:spcPct val="80000"/>
              </a:lnSpc>
              <a:spcBef>
                <a:spcPts val="0"/>
              </a:spcBef>
              <a:buSzPct val="97826"/>
            </a:pPr>
            <a:r>
              <a:rPr lang="en-US" sz="2800" dirty="0" smtClean="0">
                <a:solidFill>
                  <a:schemeClr val="dk1"/>
                </a:solidFill>
                <a:latin typeface="Calibri"/>
                <a:ea typeface="Calibri"/>
                <a:cs typeface="Calibri"/>
                <a:sym typeface="Calibri"/>
              </a:rPr>
              <a:t>Early project building a new </a:t>
            </a:r>
            <a:r>
              <a:rPr lang="en-US" sz="2800" dirty="0" err="1" smtClean="0">
                <a:solidFill>
                  <a:schemeClr val="dk1"/>
                </a:solidFill>
                <a:latin typeface="Calibri"/>
                <a:ea typeface="Calibri"/>
                <a:cs typeface="Calibri"/>
                <a:sym typeface="Calibri"/>
              </a:rPr>
              <a:t>Xen</a:t>
            </a:r>
            <a:r>
              <a:rPr lang="en-US" sz="2800" dirty="0" smtClean="0">
                <a:solidFill>
                  <a:schemeClr val="dk1"/>
                </a:solidFill>
                <a:latin typeface="Calibri"/>
                <a:ea typeface="Calibri"/>
                <a:cs typeface="Calibri"/>
                <a:sym typeface="Calibri"/>
              </a:rPr>
              <a:t>-based hypervisor (XARCC)</a:t>
            </a:r>
            <a:endParaRPr lang="en-US" sz="28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8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2</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Tess kernel</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Provides QoS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Resource allocation broker provides QoS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dk1"/>
                </a:solidFill>
                <a:latin typeface="Calibri"/>
                <a:ea typeface="Calibri"/>
                <a:cs typeface="Calibri"/>
                <a:sym typeface="Calibri"/>
              </a:rPr>
              <a:t>Tessellation 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dk1"/>
                </a:solidFill>
                <a:latin typeface="Calibri"/>
                <a:ea typeface="Calibri"/>
                <a:cs typeface="Calibri"/>
                <a:sym typeface="Calibri"/>
              </a:rPr>
              <a:t>Tessellation OS (modified Xen)</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Tess 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BITS</a:t>
            </a:r>
          </a:p>
          <a:p>
            <a:pPr lvl="1">
              <a:spcBef>
                <a:spcPts val="0"/>
              </a:spcBef>
            </a:pPr>
            <a:r>
              <a:rPr lang="en-US" sz="3200" dirty="0">
                <a:solidFill>
                  <a:schemeClr val="dk1"/>
                </a:solidFill>
                <a:latin typeface="Calibri"/>
                <a:ea typeface="Calibri"/>
                <a:cs typeface="Calibri"/>
                <a:sym typeface="Calibri"/>
              </a:rPr>
              <a:t> </a:t>
            </a:r>
            <a:r>
              <a:rPr lang="en-US" sz="3200" dirty="0" smtClean="0">
                <a:solidFill>
                  <a:schemeClr val="dk1"/>
                </a:solidFill>
                <a:latin typeface="Calibri"/>
                <a:ea typeface="Calibri"/>
                <a:cs typeface="Calibri"/>
                <a:sym typeface="Calibri"/>
              </a:rPr>
              <a:t>XARCC</a:t>
            </a:r>
            <a:endParaRPr lang="en-US" sz="3200" dirty="0" smtClean="0">
              <a:solidFill>
                <a:schemeClr val="dk1"/>
              </a:solidFill>
              <a:latin typeface="Calibri"/>
              <a:ea typeface="Calibri"/>
              <a:cs typeface="Calibri"/>
              <a:sym typeface="Calibri"/>
            </a:endParaRPr>
          </a:p>
          <a:p>
            <a:pPr lvl="1">
              <a:spcBef>
                <a:spcPts val="0"/>
              </a:spcBef>
            </a:pPr>
            <a:r>
              <a:rPr lang="en-US" sz="3200" b="0" i="0" u="none" strike="noStrike" cap="none" baseline="0" dirty="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FireBox</a:t>
            </a:r>
            <a:r>
              <a:rPr lang="en-US" sz="3200" dirty="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sp>
        <p:nvSpPr>
          <p:cNvPr id="434" name="Shape 434"/>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139700" algn="l" rtl="0">
              <a:spcBef>
                <a:spcPts val="0"/>
              </a:spcBef>
              <a:buClr>
                <a:schemeClr val="dk1"/>
              </a:buClr>
              <a:buFont typeface="Arial"/>
              <a:buNone/>
            </a:pPr>
            <a:endParaRPr sz="3200" b="0" i="0" u="none" strike="noStrike" cap="none" baseline="0">
              <a:solidFill>
                <a:schemeClr val="dk1"/>
              </a:solidFill>
              <a:latin typeface="Calibri"/>
              <a:ea typeface="Calibri"/>
              <a:cs typeface="Calibri"/>
              <a:sym typeface="Calibri"/>
            </a:endParaRP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0" y="1219200"/>
            <a:ext cx="6324600" cy="5486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dirty="0" smtClean="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Hardware</a:t>
            </a:r>
            <a:r>
              <a:rPr lang="en-US" sz="2000" b="0" i="0" u="none" strike="noStrike" cap="none" baseline="0" dirty="0" smtClean="0">
                <a:solidFill>
                  <a:schemeClr val="dk1"/>
                </a:solidFill>
                <a:latin typeface="Calibri"/>
                <a:ea typeface="Calibri"/>
                <a:cs typeface="Calibri"/>
                <a:sym typeface="Calibri"/>
              </a:rPr>
              <a:t> </a:t>
            </a:r>
            <a:r>
              <a:rPr lang="en-US" sz="2000" b="0"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3.13.0</a:t>
            </a:r>
            <a:r>
              <a:rPr lang="en-US" sz="2000" b="0" i="0" u="none" strike="noStrike" cap="none" baseline="0" dirty="0" smtClean="0">
                <a:solidFill>
                  <a:schemeClr val="dk1"/>
                </a:solidFill>
                <a:latin typeface="Calibri"/>
                <a:ea typeface="Calibri"/>
                <a:cs typeface="Calibri"/>
                <a:sym typeface="Calibri"/>
              </a:rPr>
              <a:t>)</a:t>
            </a:r>
            <a:endParaRPr lang="en-US" sz="2000" dirty="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Tx/>
              <a:buChar char="-"/>
            </a:pPr>
            <a:r>
              <a:rPr lang="en-US" sz="2000" dirty="0" smtClean="0">
                <a:solidFill>
                  <a:schemeClr val="dk1"/>
                </a:solidFill>
                <a:latin typeface="Calibri"/>
                <a:ea typeface="Calibri"/>
                <a:cs typeface="Calibri"/>
                <a:sym typeface="Calibri"/>
              </a:rPr>
              <a:t>Firebox-0 goals:</a:t>
            </a:r>
          </a:p>
          <a:p>
            <a:pPr marL="461962" lvl="6" indent="-285750">
              <a:buClr>
                <a:schemeClr val="dk1"/>
              </a:buClr>
              <a:buSzPct val="100000"/>
              <a:buFont typeface="Arial"/>
              <a:buChar char="•"/>
            </a:pPr>
            <a:r>
              <a:rPr lang="en-US" sz="20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p</a:t>
            </a:r>
            <a:r>
              <a:rPr lang="en-US" sz="20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000" dirty="0">
                <a:solidFill>
                  <a:schemeClr val="dk1"/>
                </a:solidFill>
                <a:latin typeface="Calibri"/>
                <a:ea typeface="Calibri"/>
                <a:cs typeface="Calibri"/>
                <a:sym typeface="Calibri"/>
              </a:rPr>
              <a:t>h</a:t>
            </a:r>
            <a:r>
              <a:rPr lang="en-US" sz="2000" dirty="0" smtClean="0">
                <a:solidFill>
                  <a:schemeClr val="dk1"/>
                </a:solidFill>
                <a:latin typeface="Calibri"/>
                <a:ea typeface="Calibri"/>
                <a:cs typeface="Calibri"/>
                <a:sym typeface="Calibri"/>
              </a:rPr>
              <a:t>ost XAM-board prototype of Firebox bulk memory and networking</a:t>
            </a:r>
            <a:endParaRPr lang="en-US" sz="2000" dirty="0">
              <a:solidFill>
                <a:schemeClr val="dk1"/>
              </a:solidFill>
              <a:latin typeface="Calibri"/>
              <a:ea typeface="Calibri"/>
              <a:cs typeface="Calibri"/>
              <a:sym typeface="Calibri"/>
            </a:endParaRP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Software Stack</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67921"/>
            <a:ext cx="8168002" cy="2924855"/>
            <a:chOff x="685800" y="2391057"/>
            <a:chExt cx="8168002" cy="2312284"/>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Bulk Memory API (</a:t>
              </a:r>
              <a:r>
                <a:rPr lang="en-US" sz="1600" b="1" i="0" u="none" strike="noStrike" cap="none" baseline="0" dirty="0" err="1">
                  <a:solidFill>
                    <a:schemeClr val="dk1"/>
                  </a:solidFill>
                  <a:latin typeface="Arial"/>
                  <a:ea typeface="Arial"/>
                  <a:cs typeface="Arial"/>
                  <a:sym typeface="Arial"/>
                </a:rPr>
                <a:t>RAMCloud</a:t>
              </a:r>
              <a:r>
                <a:rPr lang="en-US" sz="1600" b="0" i="0" u="none" strike="noStrike" cap="none" baseline="0" dirty="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Cluster Manager (</a:t>
              </a:r>
              <a:r>
                <a:rPr lang="en-US" sz="1600" b="1" i="0" u="none" strike="noStrike" cap="none" baseline="0" dirty="0" err="1">
                  <a:solidFill>
                    <a:schemeClr val="dk1"/>
                  </a:solidFill>
                  <a:latin typeface="Arial"/>
                  <a:ea typeface="Arial"/>
                  <a:cs typeface="Arial"/>
                  <a:sym typeface="Arial"/>
                </a:rPr>
                <a:t>Mesos</a:t>
              </a:r>
              <a:r>
                <a:rPr lang="en-US" sz="1600" b="0" i="0" u="none" strike="noStrike" cap="none" baseline="0" dirty="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91057"/>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2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Tree>
    <p:extLst>
      <p:ext uri="{BB962C8B-B14F-4D97-AF65-F5344CB8AC3E}">
        <p14:creationId xmlns:p14="http://schemas.microsoft.com/office/powerpoint/2010/main" val="10944773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Firebox-0</a:t>
            </a:r>
            <a:r>
              <a:rPr lang="en-US" sz="4400" b="0" i="0" u="none" strike="noStrike" cap="none" dirty="0" smtClean="0">
                <a:solidFill>
                  <a:schemeClr val="dk1"/>
                </a:solidFill>
                <a:latin typeface="Calibri"/>
                <a:ea typeface="Calibri"/>
                <a:cs typeface="Calibri"/>
                <a:sym typeface="Calibri"/>
              </a:rPr>
              <a:t> Benchmarks</a:t>
            </a:r>
            <a:endParaRPr lang="en-US" sz="4400" b="0" i="0" u="none" strike="noStrike" cap="none" baseline="0" dirty="0">
              <a:solidFill>
                <a:schemeClr val="dk1"/>
              </a:solidFill>
              <a:latin typeface="Calibri"/>
              <a:ea typeface="Calibri"/>
              <a:cs typeface="Calibri"/>
              <a:sym typeface="Calibri"/>
            </a:endParaRPr>
          </a:p>
        </p:txBody>
      </p:sp>
      <p:grpSp>
        <p:nvGrpSpPr>
          <p:cNvPr id="3" name="Group 2"/>
          <p:cNvGrpSpPr>
            <a:grpSpLocks noChangeAspect="1"/>
          </p:cNvGrpSpPr>
          <p:nvPr/>
        </p:nvGrpSpPr>
        <p:grpSpPr>
          <a:xfrm>
            <a:off x="3102863" y="2590800"/>
            <a:ext cx="3450337" cy="2590800"/>
            <a:chOff x="609599" y="3069165"/>
            <a:chExt cx="4792097" cy="3598333"/>
          </a:xfrm>
        </p:grpSpPr>
        <p:sp>
          <p:nvSpPr>
            <p:cNvPr id="177" name="Shape 177"/>
            <p:cNvSpPr/>
            <p:nvPr/>
          </p:nvSpPr>
          <p:spPr>
            <a:xfrm>
              <a:off x="609599" y="5481884"/>
              <a:ext cx="4792096" cy="55061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“WSC Executive</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78" name="Shape 178"/>
            <p:cNvSpPr/>
            <p:nvPr/>
          </p:nvSpPr>
          <p:spPr>
            <a:xfrm>
              <a:off x="609600" y="4717151"/>
              <a:ext cx="4792096" cy="574517"/>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Bulk Memory </a:t>
              </a:r>
              <a:r>
                <a:rPr lang="en-US" sz="1600" b="0" i="0" u="none" strike="noStrike" cap="none" baseline="0" dirty="0" smtClean="0">
                  <a:solidFill>
                    <a:schemeClr val="dk1"/>
                  </a:solidFill>
                  <a:latin typeface="Arial"/>
                  <a:ea typeface="Arial"/>
                  <a:cs typeface="Arial"/>
                  <a:sym typeface="Arial"/>
                </a:rPr>
                <a:t>API</a:t>
              </a:r>
              <a:endParaRPr lang="en-US" sz="1600" b="0" i="0" u="none" strike="noStrike" cap="none" baseline="0" dirty="0">
                <a:solidFill>
                  <a:schemeClr val="dk1"/>
                </a:solidFill>
                <a:latin typeface="Arial"/>
                <a:ea typeface="Arial"/>
                <a:cs typeface="Arial"/>
                <a:sym typeface="Arial"/>
              </a:endParaRPr>
            </a:p>
          </p:txBody>
        </p:sp>
        <p:sp>
          <p:nvSpPr>
            <p:cNvPr id="180" name="Shape 180"/>
            <p:cNvSpPr/>
            <p:nvPr/>
          </p:nvSpPr>
          <p:spPr>
            <a:xfrm>
              <a:off x="639233" y="3069165"/>
              <a:ext cx="4762463" cy="705811"/>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09603" y="4009859"/>
              <a:ext cx="4792092" cy="540975"/>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Cluster </a:t>
              </a:r>
              <a:r>
                <a:rPr lang="en-US" sz="1600" b="0" i="0" u="none" strike="noStrike" cap="none" baseline="0" dirty="0" smtClean="0">
                  <a:solidFill>
                    <a:schemeClr val="dk1"/>
                  </a:solidFill>
                  <a:latin typeface="Arial"/>
                  <a:ea typeface="Arial"/>
                  <a:cs typeface="Arial"/>
                  <a:sym typeface="Arial"/>
                </a:rPr>
                <a:t>Manager</a:t>
              </a:r>
              <a:endParaRPr lang="en-US" sz="1600" b="0" i="0" u="none" strike="noStrike" cap="none" baseline="0" dirty="0">
                <a:solidFill>
                  <a:schemeClr val="dk1"/>
                </a:solidFill>
                <a:latin typeface="Arial"/>
                <a:ea typeface="Arial"/>
                <a:cs typeface="Arial"/>
                <a:sym typeface="Arial"/>
              </a:endParaRPr>
            </a:p>
          </p:txBody>
        </p:sp>
        <p:sp>
          <p:nvSpPr>
            <p:cNvPr id="19" name="Shape 178"/>
            <p:cNvSpPr/>
            <p:nvPr/>
          </p:nvSpPr>
          <p:spPr>
            <a:xfrm>
              <a:off x="609599" y="6201834"/>
              <a:ext cx="4792096" cy="465664"/>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endParaRPr lang="en-US" sz="1600" b="0" i="0" u="none" strike="noStrike" cap="none" baseline="0" dirty="0">
                <a:solidFill>
                  <a:schemeClr val="dk1"/>
                </a:solidFill>
                <a:latin typeface="Arial"/>
                <a:ea typeface="Arial"/>
                <a:cs typeface="Arial"/>
                <a:sym typeface="Arial"/>
              </a:endParaRPr>
            </a:p>
          </p:txBody>
        </p:sp>
      </p:grpSp>
      <p:sp>
        <p:nvSpPr>
          <p:cNvPr id="15" name="Shape 191"/>
          <p:cNvSpPr/>
          <p:nvPr/>
        </p:nvSpPr>
        <p:spPr>
          <a:xfrm>
            <a:off x="3048000" y="2590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667000"/>
            <a:ext cx="1595309" cy="400110"/>
          </a:xfrm>
          <a:prstGeom prst="rect">
            <a:avLst/>
          </a:prstGeom>
          <a:noFill/>
        </p:spPr>
        <p:txBody>
          <a:bodyPr wrap="none" rtlCol="0">
            <a:spAutoFit/>
          </a:bodyPr>
          <a:lstStyle/>
          <a:p>
            <a:r>
              <a:rPr lang="en-US" sz="2000" dirty="0" smtClean="0"/>
              <a:t>Apache </a:t>
            </a:r>
            <a:r>
              <a:rPr lang="en-US" sz="2000" dirty="0" err="1" smtClean="0"/>
              <a:t>Solr</a:t>
            </a:r>
            <a:endParaRPr lang="en-US" sz="2000" dirty="0"/>
          </a:p>
        </p:txBody>
      </p:sp>
      <p:sp>
        <p:nvSpPr>
          <p:cNvPr id="20" name="Shape 191"/>
          <p:cNvSpPr/>
          <p:nvPr/>
        </p:nvSpPr>
        <p:spPr>
          <a:xfrm>
            <a:off x="30480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779026" cy="707886"/>
          </a:xfrm>
          <a:prstGeom prst="rect">
            <a:avLst/>
          </a:prstGeom>
          <a:noFill/>
        </p:spPr>
        <p:txBody>
          <a:bodyPr wrap="none" rtlCol="0">
            <a:spAutoFit/>
          </a:bodyPr>
          <a:lstStyle/>
          <a:p>
            <a:r>
              <a:rPr lang="en-US" sz="2000" dirty="0" err="1" smtClean="0"/>
              <a:t>RAMCloud</a:t>
            </a:r>
            <a:r>
              <a:rPr lang="en-US" sz="2000" dirty="0" smtClean="0"/>
              <a:t>, </a:t>
            </a:r>
            <a:r>
              <a:rPr lang="en-US" sz="2000" dirty="0" err="1" smtClean="0"/>
              <a:t>Aerospike</a:t>
            </a:r>
            <a:r>
              <a:rPr lang="en-US" sz="2000" dirty="0" smtClean="0"/>
              <a:t>,</a:t>
            </a:r>
          </a:p>
          <a:p>
            <a:r>
              <a:rPr lang="en-US" sz="2000" dirty="0" smtClean="0"/>
              <a:t>Cassandra</a:t>
            </a:r>
            <a:endParaRPr lang="en-US" sz="2000" dirty="0"/>
          </a:p>
        </p:txBody>
      </p:sp>
      <p:sp>
        <p:nvSpPr>
          <p:cNvPr id="22" name="TextBox 21"/>
          <p:cNvSpPr txBox="1"/>
          <p:nvPr/>
        </p:nvSpPr>
        <p:spPr>
          <a:xfrm>
            <a:off x="152400" y="1496886"/>
            <a:ext cx="6096000" cy="543739"/>
          </a:xfrm>
          <a:prstGeom prst="rect">
            <a:avLst/>
          </a:prstGeom>
          <a:noFill/>
        </p:spPr>
        <p:txBody>
          <a:bodyPr wrap="square" rtlCol="0">
            <a:spAutoFit/>
          </a:bodyPr>
          <a:lstStyle/>
          <a:p>
            <a:pPr>
              <a:lnSpc>
                <a:spcPct val="140000"/>
              </a:lnSpc>
            </a:pPr>
            <a:r>
              <a:rPr lang="en-US" sz="2200" dirty="0" smtClean="0"/>
              <a:t>Set of benchmarks across the Firebox-0 stack</a:t>
            </a:r>
            <a:r>
              <a:rPr lang="en-US" sz="2200" dirty="0" smtClean="0"/>
              <a:t>:</a:t>
            </a:r>
            <a:endParaRPr lang="en-US" sz="2200" dirty="0" smtClean="0"/>
          </a:p>
        </p:txBody>
      </p:sp>
      <p:sp>
        <p:nvSpPr>
          <p:cNvPr id="25" name="Shape 191"/>
          <p:cNvSpPr/>
          <p:nvPr/>
        </p:nvSpPr>
        <p:spPr>
          <a:xfrm>
            <a:off x="3048000" y="47244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4648200"/>
            <a:ext cx="2494493" cy="707886"/>
          </a:xfrm>
          <a:prstGeom prst="rect">
            <a:avLst/>
          </a:prstGeom>
          <a:noFill/>
        </p:spPr>
        <p:txBody>
          <a:bodyPr wrap="none" rtlCol="0">
            <a:spAutoFit/>
          </a:bodyPr>
          <a:lstStyle/>
          <a:p>
            <a:r>
              <a:rPr lang="en-US" sz="2000" dirty="0" smtClean="0"/>
              <a:t>RDMA</a:t>
            </a:r>
          </a:p>
          <a:p>
            <a:r>
              <a:rPr lang="en-US" sz="2000" dirty="0" smtClean="0"/>
              <a:t>Latency / Bandwidth</a:t>
            </a:r>
            <a:endParaRPr lang="en-US" sz="20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spTree>
    <p:extLst>
      <p:ext uri="{BB962C8B-B14F-4D97-AF65-F5344CB8AC3E}">
        <p14:creationId xmlns:p14="http://schemas.microsoft.com/office/powerpoint/2010/main" val="316404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781242"/>
          </a:xfrm>
          <a:prstGeom prst="rect">
            <a:avLst/>
          </a:prstGeom>
          <a:noFill/>
          <a:ln>
            <a:solidFill>
              <a:schemeClr val="tx1"/>
            </a:solidFill>
          </a:ln>
        </p:spPr>
        <p:txBody>
          <a:bodyPr wrap="none" rtlCol="0">
            <a:normAutofit/>
          </a:bodyPr>
          <a:lstStyle/>
          <a:p>
            <a:r>
              <a:rPr lang="en-US" sz="1600" dirty="0" smtClean="0"/>
              <a:t>RDMA </a:t>
            </a:r>
            <a:r>
              <a:rPr lang="en-US" sz="1600" dirty="0" smtClean="0"/>
              <a:t>Ping Pong Benchmark:</a:t>
            </a:r>
          </a:p>
          <a:p>
            <a:pPr marL="412750" lvl="1" indent="-285750">
              <a:buFont typeface="Arial"/>
              <a:buChar char="•"/>
            </a:pPr>
            <a:r>
              <a:rPr lang="en-US" sz="1600" dirty="0" smtClean="0"/>
              <a:t>RDMA connection is setup through</a:t>
            </a:r>
          </a:p>
          <a:p>
            <a:pPr marL="127000" lvl="1"/>
            <a:r>
              <a:rPr lang="en-US" sz="1600" dirty="0" smtClean="0"/>
              <a:t> TCP/IP</a:t>
            </a:r>
          </a:p>
          <a:p>
            <a:pPr marL="412750" lvl="1" indent="-285750">
              <a:buFont typeface="Arial"/>
              <a:buChar char="•"/>
            </a:pPr>
            <a:r>
              <a:rPr lang="en-US" sz="1600" dirty="0" smtClean="0"/>
              <a:t>Sequential RDMA reads with different</a:t>
            </a:r>
          </a:p>
          <a:p>
            <a:pPr marL="127000" lvl="1"/>
            <a:r>
              <a:rPr lang="en-US" sz="1600" dirty="0" smtClean="0"/>
              <a:t>sizes</a:t>
            </a: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068817" cy="1781242"/>
          </a:xfrm>
          <a:prstGeom prst="rect">
            <a:avLst/>
          </a:prstGeom>
          <a:noFill/>
          <a:ln>
            <a:solidFill>
              <a:schemeClr val="tx1"/>
            </a:solidFill>
          </a:ln>
        </p:spPr>
        <p:txBody>
          <a:bodyPr wrap="none" rtlCol="0">
            <a:noAutofit/>
          </a:bodyPr>
          <a:lstStyle/>
          <a:p>
            <a:r>
              <a:rPr lang="en-US" sz="1600" dirty="0" smtClean="0"/>
              <a:t>Latency</a:t>
            </a:r>
            <a:r>
              <a:rPr lang="en-US" sz="1600" dirty="0" smtClean="0"/>
              <a:t>:</a:t>
            </a:r>
          </a:p>
          <a:p>
            <a:pPr marL="581025" lvl="1" indent="-290513">
              <a:buFont typeface="Wingdings" charset="2"/>
              <a:buChar char="§"/>
            </a:pPr>
            <a:r>
              <a:rPr lang="en-US" sz="1600" dirty="0" smtClean="0"/>
              <a:t>Latency of 1.7us for small packets</a:t>
            </a:r>
          </a:p>
          <a:p>
            <a:pPr marL="581025" lvl="1" indent="-290513">
              <a:buFont typeface="Wingdings" charset="2"/>
              <a:buChar char="§"/>
            </a:pPr>
            <a:r>
              <a:rPr lang="en-US" sz="1600" dirty="0" smtClean="0"/>
              <a:t>High latency for big (&gt;1MB) packets</a:t>
            </a:r>
          </a:p>
          <a:p>
            <a:pPr marL="0" lvl="1"/>
            <a:r>
              <a:rPr lang="en-US" sz="1600" dirty="0" smtClean="0"/>
              <a:t>Bandwidth:</a:t>
            </a:r>
          </a:p>
          <a:p>
            <a:pPr marL="581025" lvl="1" indent="-290513">
              <a:buFont typeface="Wingdings" charset="2"/>
              <a:buChar char="§"/>
            </a:pPr>
            <a:r>
              <a:rPr lang="en-US" sz="1600" dirty="0" smtClean="0"/>
              <a:t>Low bandwidth for small packets</a:t>
            </a:r>
          </a:p>
          <a:p>
            <a:pPr marL="581025" lvl="1" indent="-290513">
              <a:buFont typeface="Wingdings" charset="2"/>
              <a:buChar char="§"/>
            </a:pPr>
            <a:r>
              <a:rPr lang="en-US" sz="1600" dirty="0"/>
              <a:t>Maximum bandwidth of ~5 GB/</a:t>
            </a:r>
            <a:r>
              <a:rPr lang="en-US" sz="1600" dirty="0" smtClean="0"/>
              <a:t>s</a:t>
            </a:r>
            <a:endParaRPr lang="en-US" sz="1600" dirty="0"/>
          </a:p>
        </p:txBody>
      </p:sp>
      <p:sp>
        <p:nvSpPr>
          <p:cNvPr id="1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Firebox</a:t>
            </a:r>
            <a:r>
              <a:rPr lang="en-US" sz="4400" dirty="0" smtClean="0">
                <a:solidFill>
                  <a:schemeClr val="dk1"/>
                </a:solidFill>
                <a:latin typeface="Calibri"/>
                <a:ea typeface="Calibri"/>
                <a:cs typeface="Calibri"/>
                <a:sym typeface="Calibri"/>
              </a:rPr>
              <a:t>-0 </a:t>
            </a:r>
            <a:r>
              <a:rPr lang="en-US" sz="4400" dirty="0" smtClean="0">
                <a:solidFill>
                  <a:schemeClr val="dk1"/>
                </a:solidFill>
                <a:latin typeface="Calibri"/>
                <a:ea typeface="Calibri"/>
                <a:cs typeface="Calibri"/>
                <a:sym typeface="Calibri"/>
              </a:rPr>
              <a:t>Key-value stores</a:t>
            </a:r>
            <a:endParaRPr lang="en-US" sz="4400" b="0" i="0" u="none" strike="noStrike" cap="none" baseline="0" dirty="0">
              <a:solidFill>
                <a:schemeClr val="dk1"/>
              </a:solidFill>
              <a:latin typeface="Calibri"/>
              <a:ea typeface="Calibri"/>
              <a:cs typeface="Calibri"/>
              <a:sym typeface="Calibri"/>
            </a:endParaRPr>
          </a:p>
        </p:txBody>
      </p:sp>
      <p:grpSp>
        <p:nvGrpSpPr>
          <p:cNvPr id="176" name="Shape 176"/>
          <p:cNvGrpSpPr/>
          <p:nvPr/>
        </p:nvGrpSpPr>
        <p:grpSpPr>
          <a:xfrm>
            <a:off x="533400" y="2057400"/>
            <a:ext cx="8168002" cy="2935375"/>
            <a:chOff x="685800" y="2382740"/>
            <a:chExt cx="8168002"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“WSC Executive” (</a:t>
              </a:r>
              <a:r>
                <a:rPr lang="en-US" sz="1600" b="1" i="0" u="none" strike="noStrike" cap="none" baseline="0">
                  <a:solidFill>
                    <a:schemeClr val="dk1"/>
                  </a:solidFill>
                  <a:latin typeface="Arial"/>
                  <a:ea typeface="Arial"/>
                  <a:cs typeface="Arial"/>
                  <a:sym typeface="Arial"/>
                </a:rPr>
                <a:t>Xen</a:t>
              </a:r>
              <a:r>
                <a:rPr lang="en-US" sz="16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46482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Bulk Memory API (</a:t>
              </a:r>
              <a:r>
                <a:rPr lang="en-US" sz="1600" b="1" i="0" u="none" strike="noStrike" cap="none" baseline="0">
                  <a:solidFill>
                    <a:schemeClr val="dk1"/>
                  </a:solidFill>
                  <a:latin typeface="Arial"/>
                  <a:ea typeface="Arial"/>
                  <a:cs typeface="Arial"/>
                  <a:sym typeface="Arial"/>
                </a:rPr>
                <a:t>RAMCloud</a:t>
              </a:r>
              <a:r>
                <a:rPr lang="en-US" sz="16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Interactive Applications</a:t>
              </a:r>
              <a:endParaRPr lang="en-US" sz="16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a:solidFill>
                    <a:schemeClr val="dk1"/>
                  </a:solidFill>
                  <a:latin typeface="Arial"/>
                  <a:ea typeface="Arial"/>
                  <a:cs typeface="Arial"/>
                  <a:sym typeface="Arial"/>
                </a:rPr>
                <a:t>Cluster Manager (</a:t>
              </a:r>
              <a:r>
                <a:rPr lang="en-US" sz="1600" b="1" i="0" u="none" strike="noStrike" cap="none" baseline="0">
                  <a:solidFill>
                    <a:schemeClr val="dk1"/>
                  </a:solidFill>
                  <a:latin typeface="Arial"/>
                  <a:ea typeface="Arial"/>
                  <a:cs typeface="Arial"/>
                  <a:sym typeface="Arial"/>
                </a:rPr>
                <a:t>Mesos</a:t>
              </a:r>
              <a:r>
                <a:rPr lang="en-US" sz="16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6388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sp>
          <p:nvSpPr>
            <p:cNvPr id="188" name="Shape 188"/>
            <p:cNvSpPr/>
            <p:nvPr/>
          </p:nvSpPr>
          <p:spPr>
            <a:xfrm>
              <a:off x="5816268" y="2382740"/>
              <a:ext cx="3037534"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1600" b="0" i="0" u="none" strike="noStrike" cap="none" baseline="0" dirty="0">
                  <a:solidFill>
                    <a:schemeClr val="dk1"/>
                  </a:solidFill>
                  <a:latin typeface="Arial"/>
                  <a:ea typeface="Arial"/>
                  <a:cs typeface="Arial"/>
                  <a:sym typeface="Arial"/>
                </a:rPr>
                <a:t>Modified existing </a:t>
              </a:r>
              <a:r>
                <a:rPr lang="en-US" sz="1600" b="0" i="0" u="none" strike="noStrike" cap="none" baseline="0" dirty="0" smtClean="0">
                  <a:solidFill>
                    <a:schemeClr val="dk1"/>
                  </a:solidFill>
                  <a:latin typeface="Arial"/>
                  <a:ea typeface="Arial"/>
                  <a:cs typeface="Arial"/>
                  <a:sym typeface="Arial"/>
                </a:rPr>
                <a:t>component</a:t>
              </a:r>
              <a:endParaRPr lang="en-US" sz="1600" b="0" i="0" u="none" strike="noStrike" cap="none" baseline="0" dirty="0">
                <a:solidFill>
                  <a:schemeClr val="dk1"/>
                </a:solidFill>
                <a:latin typeface="Arial"/>
                <a:ea typeface="Arial"/>
                <a:cs typeface="Arial"/>
                <a:sym typeface="Arial"/>
              </a:endParaRPr>
            </a:p>
          </p:txBody>
        </p:sp>
        <p:sp>
          <p:nvSpPr>
            <p:cNvPr id="189" name="Shape 189"/>
            <p:cNvSpPr/>
            <p:nvPr/>
          </p:nvSpPr>
          <p:spPr>
            <a:xfrm>
              <a:off x="5642880" y="2779363"/>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1600" b="0" i="0" u="none" strike="noStrike" cap="none" baseline="0">
                <a:solidFill>
                  <a:schemeClr val="dk1"/>
                </a:solidFill>
                <a:latin typeface="Arial"/>
                <a:ea typeface="Arial"/>
                <a:cs typeface="Arial"/>
                <a:sym typeface="Arial"/>
              </a:endParaRPr>
            </a:p>
          </p:txBody>
        </p:sp>
      </p:grpSp>
      <p:sp>
        <p:nvSpPr>
          <p:cNvPr id="19" name="Shape 178"/>
          <p:cNvSpPr/>
          <p:nvPr/>
        </p:nvSpPr>
        <p:spPr>
          <a:xfrm>
            <a:off x="533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600" b="0" i="0" u="none" strike="noStrike" cap="none" baseline="0" dirty="0" smtClean="0">
                <a:solidFill>
                  <a:schemeClr val="dk1"/>
                </a:solidFill>
                <a:latin typeface="Arial"/>
                <a:ea typeface="Arial"/>
                <a:cs typeface="Arial"/>
                <a:sym typeface="Arial"/>
              </a:rPr>
              <a:t>Network</a:t>
            </a:r>
            <a:r>
              <a:rPr lang="en-US" sz="1600" b="0" i="0" u="none" strike="noStrike" cap="none" dirty="0" smtClean="0">
                <a:solidFill>
                  <a:schemeClr val="dk1"/>
                </a:solidFill>
                <a:latin typeface="Arial"/>
                <a:ea typeface="Arial"/>
                <a:cs typeface="Arial"/>
                <a:sym typeface="Arial"/>
              </a:rPr>
              <a:t> (Ethernet + </a:t>
            </a:r>
            <a:r>
              <a:rPr lang="en-US" sz="1600" b="0" i="0" u="none" strike="noStrike" cap="none" dirty="0" err="1" smtClean="0">
                <a:solidFill>
                  <a:schemeClr val="dk1"/>
                </a:solidFill>
                <a:latin typeface="Arial"/>
                <a:ea typeface="Arial"/>
                <a:cs typeface="Arial"/>
                <a:sym typeface="Arial"/>
              </a:rPr>
              <a:t>Infiniband</a:t>
            </a:r>
            <a:r>
              <a:rPr lang="en-US" sz="1600" b="0" i="0" u="none" strike="noStrike" cap="none" baseline="0" dirty="0" smtClean="0">
                <a:solidFill>
                  <a:schemeClr val="dk1"/>
                </a:solidFill>
                <a:latin typeface="Arial"/>
                <a:ea typeface="Arial"/>
                <a:cs typeface="Arial"/>
                <a:sym typeface="Arial"/>
              </a:rPr>
              <a:t>)</a:t>
            </a:r>
            <a:endParaRPr lang="en-US" sz="1600" b="0" i="0" u="none" strike="noStrike" cap="none" baseline="0" dirty="0">
              <a:solidFill>
                <a:schemeClr val="dk1"/>
              </a:solidFill>
              <a:latin typeface="Arial"/>
              <a:ea typeface="Arial"/>
              <a:cs typeface="Arial"/>
              <a:sym typeface="Arial"/>
            </a:endParaRPr>
          </a:p>
        </p:txBody>
      </p:sp>
      <p:sp>
        <p:nvSpPr>
          <p:cNvPr id="15" name="Shape 307"/>
          <p:cNvSpPr/>
          <p:nvPr/>
        </p:nvSpPr>
        <p:spPr>
          <a:xfrm>
            <a:off x="457200" y="3733800"/>
            <a:ext cx="48006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3284439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18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RAMCloud</a:t>
            </a:r>
            <a:r>
              <a:rPr lang="en-US" sz="18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err="1">
                <a:solidFill>
                  <a:schemeClr val="dk1"/>
                </a:solidFill>
                <a:latin typeface="Calibri"/>
                <a:ea typeface="Calibri"/>
                <a:cs typeface="Calibri"/>
                <a:sym typeface="Calibri"/>
              </a:rPr>
              <a:t>Aerospike</a:t>
            </a:r>
            <a:r>
              <a:rPr lang="en-US" sz="18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18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nvGraphicFramePr>
        <p:xfrm>
          <a:off x="265988" y="2920435"/>
          <a:ext cx="8680450" cy="3277269"/>
        </p:xfrm>
        <a:graphic>
          <a:graphicData uri="http://schemas.openxmlformats.org/drawingml/2006/table">
            <a:tbl>
              <a:tblPr firstRow="1" bandRow="1">
                <a:noFill/>
                <a:tableStyleId>{A57A9DBF-F08C-44C9-85AC-3413EA7D7155}</a:tableStyleId>
              </a:tblPr>
              <a:tblGrid>
                <a:gridCol w="1237775"/>
                <a:gridCol w="3167000"/>
                <a:gridCol w="3069150"/>
                <a:gridCol w="1206525"/>
              </a:tblGrid>
              <a:tr h="522675">
                <a:tc>
                  <a:txBody>
                    <a:bodyPr/>
                    <a:lstStyle/>
                    <a:p>
                      <a:pPr marL="0" marR="0" lvl="0" indent="0" algn="l" rtl="0">
                        <a:spcBef>
                          <a:spcPts val="0"/>
                        </a:spcBef>
                        <a:buSzPct val="25000"/>
                        <a:buNone/>
                      </a:pPr>
                      <a:r>
                        <a:rPr lang="en-US" sz="20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a:t>RAMCloud</a:t>
                      </a:r>
                    </a:p>
                  </a:txBody>
                  <a:tcPr marL="91450" marR="91450" marT="45725" marB="45725" anchor="ctr"/>
                </a:tc>
                <a:tc>
                  <a:txBody>
                    <a:bodyPr/>
                    <a:lstStyle/>
                    <a:p>
                      <a:pPr marL="0" marR="0" lvl="0" indent="0" algn="l" rtl="0">
                        <a:spcBef>
                          <a:spcPts val="0"/>
                        </a:spcBef>
                        <a:buSzPct val="25000"/>
                        <a:buNone/>
                      </a:pPr>
                      <a:r>
                        <a:rPr lang="en-US" sz="1800" u="none" strike="noStrike" cap="none" baseline="0"/>
                        <a:t>Atomic single-key updates.</a:t>
                      </a:r>
                    </a:p>
                    <a:p>
                      <a:pPr marL="0" marR="0" lvl="0" indent="0" algn="l" rtl="0">
                        <a:spcBef>
                          <a:spcPts val="0"/>
                        </a:spcBef>
                        <a:buSzPct val="25000"/>
                        <a:buNone/>
                      </a:pPr>
                      <a:r>
                        <a:rPr lang="en-US" sz="1800" u="none" strike="noStrike" cap="none" baseline="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a:t>Atomic single-key update. 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a:t>Tunable / linearizable consistency</a:t>
                      </a:r>
                    </a:p>
                    <a:p>
                      <a:pPr marL="0" marR="0" lvl="0" indent="0" algn="l" rtl="0">
                        <a:spcBef>
                          <a:spcPts val="0"/>
                        </a:spcBef>
                        <a:buSzPct val="25000"/>
                        <a:buNone/>
                      </a:pPr>
                      <a:r>
                        <a:rPr lang="en-US" sz="1800" u="none" strike="noStrike" cap="none" baseline="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581400" cy="1848977"/>
          </a:xfrm>
          <a:prstGeom prst="rect">
            <a:avLst/>
          </a:prstGeom>
          <a:noFill/>
          <a:ln>
            <a:solidFill>
              <a:schemeClr val="tx1"/>
            </a:solidFill>
          </a:ln>
        </p:spPr>
        <p:txBody>
          <a:bodyPr wrap="none" rtlCol="0">
            <a:noAutofit/>
          </a:bodyPr>
          <a:lstStyle/>
          <a:p>
            <a:r>
              <a:rPr lang="en-US" sz="1600" dirty="0" smtClean="0"/>
              <a:t>Latency / Bandwidth:</a:t>
            </a:r>
          </a:p>
          <a:p>
            <a:pPr marL="285750" indent="-285750">
              <a:buFont typeface="Arial"/>
              <a:buChar char="•"/>
            </a:pPr>
            <a:r>
              <a:rPr lang="en-US" sz="1600" dirty="0" smtClean="0"/>
              <a:t>67</a:t>
            </a:r>
            <a:r>
              <a:rPr lang="en-US" sz="1600" dirty="0"/>
              <a:t>-107% higher read </a:t>
            </a:r>
            <a:r>
              <a:rPr lang="en-US" sz="1600" dirty="0" smtClean="0"/>
              <a:t>bandwidth</a:t>
            </a:r>
          </a:p>
          <a:p>
            <a:pPr marL="285750" indent="-285750">
              <a:buFont typeface="Arial"/>
              <a:buChar char="•"/>
            </a:pPr>
            <a:r>
              <a:rPr lang="en-US" sz="1600" dirty="0" smtClean="0"/>
              <a:t>45-</a:t>
            </a:r>
            <a:r>
              <a:rPr lang="en-US" sz="1600" dirty="0"/>
              <a:t>53% lower read </a:t>
            </a:r>
            <a:r>
              <a:rPr lang="en-US" sz="1600" dirty="0" smtClean="0"/>
              <a:t>latency</a:t>
            </a:r>
          </a:p>
          <a:p>
            <a:endParaRPr lang="en-US" sz="1600" dirty="0" smtClean="0"/>
          </a:p>
          <a:p>
            <a:r>
              <a:rPr lang="en-US" sz="1600" dirty="0" smtClean="0"/>
              <a:t>Challenges:</a:t>
            </a:r>
          </a:p>
          <a:p>
            <a:pPr marL="285750" indent="-285750">
              <a:buFont typeface="Arial"/>
              <a:buChar char="•"/>
            </a:pPr>
            <a:r>
              <a:rPr lang="en-US" sz="1600" dirty="0" smtClean="0"/>
              <a:t>ACID multi-key transactions with</a:t>
            </a:r>
          </a:p>
          <a:p>
            <a:r>
              <a:rPr lang="en-US" sz="1600" dirty="0" smtClean="0"/>
              <a:t> low-latency and at scale</a:t>
            </a:r>
          </a:p>
          <a:p>
            <a:endParaRPr lang="en-US" sz="16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600" dirty="0" err="1" smtClean="0"/>
              <a:t>ClusterPerf</a:t>
            </a:r>
            <a:r>
              <a:rPr lang="en-US" sz="1600" dirty="0" smtClean="0"/>
              <a:t>: </a:t>
            </a:r>
          </a:p>
          <a:p>
            <a:pPr marL="285750" indent="-285750">
              <a:buFont typeface="Arial"/>
              <a:buChar char="•"/>
            </a:pPr>
            <a:r>
              <a:rPr lang="en-US" sz="1600" dirty="0" err="1" smtClean="0"/>
              <a:t>RAMCloud</a:t>
            </a:r>
            <a:r>
              <a:rPr lang="en-US" sz="1600" dirty="0" smtClean="0"/>
              <a:t> test suite (</a:t>
            </a:r>
            <a:r>
              <a:rPr lang="en-US" sz="1600" dirty="0" err="1" smtClean="0"/>
              <a:t>eg</a:t>
            </a:r>
            <a:r>
              <a:rPr lang="en-US" sz="1600" dirty="0" smtClean="0"/>
              <a:t>., </a:t>
            </a:r>
            <a:r>
              <a:rPr lang="en-US" sz="1600" dirty="0" err="1" smtClean="0"/>
              <a:t>multiReads</a:t>
            </a:r>
            <a:r>
              <a:rPr lang="en-US" sz="1600" dirty="0" smtClean="0"/>
              <a:t>)</a:t>
            </a:r>
          </a:p>
          <a:p>
            <a:pPr marL="285750" indent="-285750">
              <a:buFont typeface="Arial"/>
              <a:buChar char="•"/>
            </a:pPr>
            <a:r>
              <a:rPr lang="en-US" sz="1600" dirty="0" smtClean="0"/>
              <a:t>We use one test (sequential </a:t>
            </a:r>
            <a:r>
              <a:rPr lang="en-US" sz="1600" dirty="0" smtClean="0"/>
              <a:t>read / write </a:t>
            </a:r>
            <a:r>
              <a:rPr lang="en-US" sz="1600" dirty="0" smtClean="0"/>
              <a:t>of </a:t>
            </a:r>
          </a:p>
          <a:p>
            <a:r>
              <a:rPr lang="en-US" sz="1600" dirty="0" smtClean="0"/>
              <a:t>random objects)</a:t>
            </a:r>
          </a:p>
          <a:p>
            <a:pPr marL="285750" indent="-285750">
              <a:buFontTx/>
              <a:buChar char="-"/>
            </a:pPr>
            <a:endParaRPr lang="en-US" sz="1600" dirty="0"/>
          </a:p>
          <a:p>
            <a:r>
              <a:rPr lang="en-US" sz="1600" dirty="0" err="1" smtClean="0"/>
              <a:t>RAMCloud</a:t>
            </a:r>
            <a:r>
              <a:rPr lang="en-US" sz="1600" dirty="0" smtClean="0"/>
              <a:t>:</a:t>
            </a:r>
          </a:p>
          <a:p>
            <a:pPr marL="285750" indent="-285750">
              <a:buFont typeface="Arial"/>
              <a:buChar char="•"/>
            </a:pPr>
            <a:r>
              <a:rPr lang="en-US" sz="1600" dirty="0" smtClean="0"/>
              <a:t>4 nodes, replication factor = 0</a:t>
            </a:r>
          </a:p>
          <a:p>
            <a:pPr marL="285750" indent="-285750">
              <a:buFontTx/>
              <a:buChar char="-"/>
            </a:pPr>
            <a:endParaRPr lang="en-US" sz="1600" dirty="0" smtClean="0"/>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2103</TotalTime>
  <Words>2368</Words>
  <Application>Microsoft Macintosh PowerPoint</Application>
  <PresentationFormat>On-screen Show (4:3)</PresentationFormat>
  <Paragraphs>481</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73</cp:revision>
  <dcterms:modified xsi:type="dcterms:W3CDTF">2015-01-11T23:29:42Z</dcterms:modified>
</cp:coreProperties>
</file>